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Gill Sans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woGDoyV4QFcYvVUHrVMHPkgvh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5F5C979-2016-4090-B264-E10CE25B6871}">
  <a:tblStyle styleId="{65F5C979-2016-4090-B264-E10CE25B68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65e37c7210_4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165e37c7210_4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65e37c7210_4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165e37c7210_4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65e37c7210_4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165e37c7210_4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65e37c7210_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65e37c7210_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669401d1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669401d16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0" name="Google Shape;20;p4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8" name="Google Shape;88;p1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5" name="Google Shape;95;p14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7" name="Google Shape;27;p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6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2" name="Google Shape;42;p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" name="Google Shape;58;p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11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2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12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1" name="Google Shape;81;p12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3"/>
          <p:cNvPicPr preferRelativeResize="0"/>
          <p:nvPr/>
        </p:nvPicPr>
        <p:blipFill rotWithShape="1">
          <a:blip r:embed="rId1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3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/>
          <p:nvPr/>
        </p:nvSpPr>
        <p:spPr>
          <a:xfrm>
            <a:off x="2" y="0"/>
            <a:ext cx="12191695" cy="6858000"/>
          </a:xfrm>
          <a:prstGeom prst="rect">
            <a:avLst/>
          </a:prstGeom>
          <a:gradFill>
            <a:gsLst>
              <a:gs pos="0">
                <a:srgbClr val="EBE9E6"/>
              </a:gs>
              <a:gs pos="100000">
                <a:srgbClr val="C9C5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103" name="Google Shape;103;p1"/>
            <p:cNvSpPr/>
            <p:nvPr/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05" name="Google Shape;105;p1"/>
          <p:cNvSpPr txBox="1">
            <a:spLocks noGrp="1"/>
          </p:cNvSpPr>
          <p:nvPr>
            <p:ph type="ctrTitle"/>
          </p:nvPr>
        </p:nvSpPr>
        <p:spPr>
          <a:xfrm>
            <a:off x="2391408" y="1590734"/>
            <a:ext cx="7405874" cy="193067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ill Sans"/>
              <a:buNone/>
            </a:pPr>
            <a:r>
              <a:rPr lang="en-US" sz="4400">
                <a:solidFill>
                  <a:schemeClr val="dk2"/>
                </a:solidFill>
              </a:rPr>
              <a:t>ESWOOD CCSD 269</a:t>
            </a:r>
            <a:br>
              <a:rPr lang="en-US" sz="4400">
                <a:solidFill>
                  <a:schemeClr val="dk2"/>
                </a:solidFill>
              </a:rPr>
            </a:br>
            <a:r>
              <a:rPr lang="en-US" sz="4400">
                <a:solidFill>
                  <a:schemeClr val="dk2"/>
                </a:solidFill>
              </a:rPr>
              <a:t>TAX LEVY WORKBOOK </a:t>
            </a:r>
            <a:br>
              <a:rPr lang="en-US" sz="4400">
                <a:solidFill>
                  <a:schemeClr val="dk2"/>
                </a:solidFill>
              </a:rPr>
            </a:br>
            <a:r>
              <a:rPr lang="en-US" sz="4400">
                <a:solidFill>
                  <a:schemeClr val="dk2"/>
                </a:solidFill>
              </a:rPr>
              <a:t>2022</a:t>
            </a:r>
            <a:endParaRPr/>
          </a:p>
        </p:txBody>
      </p:sp>
      <p:sp>
        <p:nvSpPr>
          <p:cNvPr id="106" name="Google Shape;106;p1"/>
          <p:cNvSpPr txBox="1">
            <a:spLocks noGrp="1"/>
          </p:cNvSpPr>
          <p:nvPr>
            <p:ph type="subTitle" idx="1"/>
          </p:nvPr>
        </p:nvSpPr>
        <p:spPr>
          <a:xfrm>
            <a:off x="2417779" y="3845019"/>
            <a:ext cx="7379502" cy="1105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</a:rPr>
              <a:t>DR. JAMES HAMMACK </a:t>
            </a:r>
            <a:endParaRPr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</a:rPr>
              <a:t>KIRSTEN GARRIGAN</a:t>
            </a:r>
            <a:endParaRPr>
              <a:solidFill>
                <a:srgbClr val="000000"/>
              </a:solidFill>
            </a:endParaRPr>
          </a:p>
        </p:txBody>
      </p:sp>
      <p:cxnSp>
        <p:nvCxnSpPr>
          <p:cNvPr id="107" name="Google Shape;107;p1"/>
          <p:cNvCxnSpPr/>
          <p:nvPr/>
        </p:nvCxnSpPr>
        <p:spPr>
          <a:xfrm>
            <a:off x="2391407" y="1416139"/>
            <a:ext cx="7405874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" name="Google Shape;108;p1"/>
          <p:cNvCxnSpPr/>
          <p:nvPr/>
        </p:nvCxnSpPr>
        <p:spPr>
          <a:xfrm>
            <a:off x="2391407" y="4285341"/>
            <a:ext cx="7405874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9" name="Google Shape;109;p1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1451600" y="214975"/>
            <a:ext cx="9603300" cy="6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Tax Computation Report - Levy Year 18</a:t>
            </a:r>
            <a:endParaRPr/>
          </a:p>
        </p:txBody>
      </p:sp>
      <p:graphicFrame>
        <p:nvGraphicFramePr>
          <p:cNvPr id="115" name="Google Shape;115;p2"/>
          <p:cNvGraphicFramePr/>
          <p:nvPr/>
        </p:nvGraphicFramePr>
        <p:xfrm>
          <a:off x="1451588" y="1414500"/>
          <a:ext cx="9603300" cy="4566650"/>
        </p:xfrm>
        <a:graphic>
          <a:graphicData uri="http://schemas.openxmlformats.org/drawingml/2006/table">
            <a:tbl>
              <a:tblPr>
                <a:noFill/>
                <a:tableStyleId>{65F5C979-2016-4090-B264-E10CE25B6871}</a:tableStyleId>
              </a:tblPr>
              <a:tblGrid>
                <a:gridCol w="480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1"/>
                        <a:t>FUND</a:t>
                      </a:r>
                      <a:endParaRPr sz="1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LEVY REQUEST</a:t>
                      </a:r>
                      <a:endParaRPr sz="16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EDUCATION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$628,464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O&amp;M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$164,598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I.M.R.F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$7,592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TRANSPORTATION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$35,912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WORKING CASH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$14,963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SPED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$5,985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TORT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$124,800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SOCIAL SECURITY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$24,960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TOTAL</a:t>
                      </a: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$1,007,274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65e37c7210_4_2"/>
          <p:cNvSpPr txBox="1">
            <a:spLocks noGrp="1"/>
          </p:cNvSpPr>
          <p:nvPr>
            <p:ph type="title"/>
          </p:nvPr>
        </p:nvSpPr>
        <p:spPr>
          <a:xfrm>
            <a:off x="1451575" y="310751"/>
            <a:ext cx="96033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Tax Computation Report - Levy Year 19</a:t>
            </a:r>
            <a:endParaRPr/>
          </a:p>
        </p:txBody>
      </p:sp>
      <p:graphicFrame>
        <p:nvGraphicFramePr>
          <p:cNvPr id="121" name="Google Shape;121;g165e37c7210_4_2"/>
          <p:cNvGraphicFramePr/>
          <p:nvPr/>
        </p:nvGraphicFramePr>
        <p:xfrm>
          <a:off x="1109725" y="1398275"/>
          <a:ext cx="10287000" cy="4170955"/>
        </p:xfrm>
        <a:graphic>
          <a:graphicData uri="http://schemas.openxmlformats.org/drawingml/2006/table">
            <a:tbl>
              <a:tblPr>
                <a:noFill/>
                <a:tableStyleId>{65F5C979-2016-4090-B264-E10CE25B6871}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1"/>
                        <a:t>FUND</a:t>
                      </a:r>
                      <a:endParaRPr sz="1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LEVY REQUEST</a:t>
                      </a:r>
                      <a:endParaRPr sz="16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EDUCATION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$660,367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O&amp;M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$172,953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I.M.R.F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$7,820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TRANSPORTATION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$37,735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WORKING CASH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$15,723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SPED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$6,289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TORT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$128,545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SOCIAL SECURITY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$25,709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TOTAL/(Percentile Increase from Prior Year)</a:t>
                      </a: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$1,055,142 (1.04724%)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65e37c7210_4_22"/>
          <p:cNvSpPr txBox="1">
            <a:spLocks noGrp="1"/>
          </p:cNvSpPr>
          <p:nvPr>
            <p:ph type="title"/>
          </p:nvPr>
        </p:nvSpPr>
        <p:spPr>
          <a:xfrm>
            <a:off x="1360175" y="357877"/>
            <a:ext cx="9603300" cy="6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Tax Computation Report - Levy Year 20</a:t>
            </a:r>
            <a:endParaRPr/>
          </a:p>
        </p:txBody>
      </p:sp>
      <p:graphicFrame>
        <p:nvGraphicFramePr>
          <p:cNvPr id="127" name="Google Shape;127;g165e37c7210_4_22"/>
          <p:cNvGraphicFramePr/>
          <p:nvPr/>
        </p:nvGraphicFramePr>
        <p:xfrm>
          <a:off x="1073050" y="1471050"/>
          <a:ext cx="10287000" cy="4038300"/>
        </p:xfrm>
        <a:graphic>
          <a:graphicData uri="http://schemas.openxmlformats.org/drawingml/2006/table">
            <a:tbl>
              <a:tblPr>
                <a:noFill/>
                <a:tableStyleId>{65F5C979-2016-4090-B264-E10CE25B6871}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1"/>
                        <a:t>FUND</a:t>
                      </a:r>
                      <a:endParaRPr sz="1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LEVY REQUEST</a:t>
                      </a:r>
                      <a:endParaRPr sz="16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EDUCATION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$676,342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O&amp;M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$177,137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I.M.R.F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$6,500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TRANSPORTATION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$38,648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WORKING CASH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$16,103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SPED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$6,441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TORT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$137,250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SOCIAL SECURITY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$25,000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TOTAL/</a:t>
                      </a:r>
                      <a:r>
                        <a:rPr lang="en-US" sz="1600" b="1">
                          <a:solidFill>
                            <a:schemeClr val="dk1"/>
                          </a:solidFill>
                        </a:rPr>
                        <a:t>(Percentile Increase from Prior Year)</a:t>
                      </a: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$1,083,421(1.0268%)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65e37c7210_4_17"/>
          <p:cNvSpPr txBox="1">
            <a:spLocks noGrp="1"/>
          </p:cNvSpPr>
          <p:nvPr>
            <p:ph type="title"/>
          </p:nvPr>
        </p:nvSpPr>
        <p:spPr>
          <a:xfrm>
            <a:off x="1451575" y="260402"/>
            <a:ext cx="9603300" cy="6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Tax Computation Report - Levy Year 21</a:t>
            </a:r>
            <a:endParaRPr/>
          </a:p>
        </p:txBody>
      </p:sp>
      <p:graphicFrame>
        <p:nvGraphicFramePr>
          <p:cNvPr id="133" name="Google Shape;133;g165e37c7210_4_17"/>
          <p:cNvGraphicFramePr/>
          <p:nvPr/>
        </p:nvGraphicFramePr>
        <p:xfrm>
          <a:off x="952500" y="1409850"/>
          <a:ext cx="10287000" cy="4038300"/>
        </p:xfrm>
        <a:graphic>
          <a:graphicData uri="http://schemas.openxmlformats.org/drawingml/2006/table">
            <a:tbl>
              <a:tblPr>
                <a:noFill/>
                <a:tableStyleId>{65F5C979-2016-4090-B264-E10CE25B6871}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1"/>
                        <a:t>FUND</a:t>
                      </a:r>
                      <a:endParaRPr sz="1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LEVY REQUEST</a:t>
                      </a:r>
                      <a:endParaRPr sz="16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EDUCATION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$704,744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O&amp;M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$184,576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I.M.R.F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$6,500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TRANSPORTATION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$40,271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WORKING CASH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$16,780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SPED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$6,712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TORT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$132,401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SOCIAL SECURITY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$25,000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TOTAL/</a:t>
                      </a:r>
                      <a:r>
                        <a:rPr lang="en-US" sz="1600" b="1">
                          <a:solidFill>
                            <a:schemeClr val="dk1"/>
                          </a:solidFill>
                        </a:rPr>
                        <a:t>(Percentile Increase from Prior Year)</a:t>
                      </a: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$1,116,984 (1.0309%)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65e37c7210_4_12"/>
          <p:cNvSpPr txBox="1">
            <a:spLocks noGrp="1"/>
          </p:cNvSpPr>
          <p:nvPr>
            <p:ph type="title"/>
          </p:nvPr>
        </p:nvSpPr>
        <p:spPr>
          <a:xfrm>
            <a:off x="1451575" y="308276"/>
            <a:ext cx="9603300" cy="83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Equalized Assessed Valuation of District Property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Historical (2018-2022) and ACTUAL TAX RATE</a:t>
            </a:r>
            <a:endParaRPr/>
          </a:p>
        </p:txBody>
      </p:sp>
      <p:graphicFrame>
        <p:nvGraphicFramePr>
          <p:cNvPr id="139" name="Google Shape;139;g165e37c7210_4_12"/>
          <p:cNvGraphicFramePr/>
          <p:nvPr>
            <p:extLst>
              <p:ext uri="{D42A27DB-BD31-4B8C-83A1-F6EECF244321}">
                <p14:modId xmlns:p14="http://schemas.microsoft.com/office/powerpoint/2010/main" val="3243563551"/>
              </p:ext>
            </p:extLst>
          </p:nvPr>
        </p:nvGraphicFramePr>
        <p:xfrm>
          <a:off x="952500" y="1139577"/>
          <a:ext cx="10253982" cy="4966581"/>
        </p:xfrm>
        <a:graphic>
          <a:graphicData uri="http://schemas.openxmlformats.org/drawingml/2006/table">
            <a:tbl>
              <a:tblPr>
                <a:noFill/>
                <a:tableStyleId>{65F5C979-2016-4090-B264-E10CE25B6871}</a:tableStyleId>
              </a:tblPr>
              <a:tblGrid>
                <a:gridCol w="1708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8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8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6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Property Type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EAV 2018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EAV 2019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EAV 2020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EAV 2021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EAV 2022 - EST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63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FARM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$19,382,174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$20,056,731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$20,949,108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$21,812,032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$23,118,390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63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RESIDENTIAL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$8,875,839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$8,892,821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$9,224,059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$9,711,582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$11,034,912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63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COMMERCIAL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$1,330,110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$1,332,112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$1,355,173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$1,422,496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$1,516,718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63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INDUSTRIAL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$648,454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$648,419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$657,379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$657,164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$648,906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63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MINERAL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6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STATE RAILROAD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6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LOCAL RAILROAD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874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TOTAL + OVERLAP w/ DEKALB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$30,236,577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$31,041,830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$32,185,719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$33,620,786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$36,318,926 w/ new property at</a:t>
                      </a: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$36,981,029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63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ACTUAL RATE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$3.33133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$3.36214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$3.36430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$3.32403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$3.1697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669401d161_0_0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Tentative Levy Request - 1</a:t>
            </a:r>
            <a:endParaRPr/>
          </a:p>
        </p:txBody>
      </p:sp>
      <p:graphicFrame>
        <p:nvGraphicFramePr>
          <p:cNvPr id="145" name="Google Shape;145;g1669401d161_0_0"/>
          <p:cNvGraphicFramePr/>
          <p:nvPr/>
        </p:nvGraphicFramePr>
        <p:xfrm>
          <a:off x="952500" y="1409850"/>
          <a:ext cx="10287000" cy="4038300"/>
        </p:xfrm>
        <a:graphic>
          <a:graphicData uri="http://schemas.openxmlformats.org/drawingml/2006/table">
            <a:tbl>
              <a:tblPr>
                <a:noFill/>
                <a:tableStyleId>{65F5C979-2016-4090-B264-E10CE25B6871}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1"/>
                        <a:t>FUND</a:t>
                      </a:r>
                      <a:endParaRPr sz="1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LEVY REQUEST</a:t>
                      </a:r>
                      <a:endParaRPr sz="16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EDUCATION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$750,000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O&amp;M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$190,000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I.M.R.F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$6,713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TRANSPORTATION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$42,000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WORKING CASH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$16,787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SPED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$7,000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TORT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$133,000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SOCIAL SECURITY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$25,821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TOTAL/</a:t>
                      </a:r>
                      <a:r>
                        <a:rPr lang="en-US" sz="1600" b="1">
                          <a:solidFill>
                            <a:schemeClr val="dk1"/>
                          </a:solidFill>
                        </a:rPr>
                        <a:t>(Percentile Increase from Prior Year)</a:t>
                      </a: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$1,171,321 (1.0488%)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Widescreen</PresentationFormat>
  <Paragraphs>171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</vt:lpstr>
      <vt:lpstr>Arial</vt:lpstr>
      <vt:lpstr>Gallery</vt:lpstr>
      <vt:lpstr>ESWOOD CCSD 269 TAX LEVY WORKBOOK  2022</vt:lpstr>
      <vt:lpstr>Tax Computation Report - Levy Year 18</vt:lpstr>
      <vt:lpstr>Tax Computation Report - Levy Year 19</vt:lpstr>
      <vt:lpstr>Tax Computation Report - Levy Year 20</vt:lpstr>
      <vt:lpstr>Tax Computation Report - Levy Year 21</vt:lpstr>
      <vt:lpstr>Equalized Assessed Valuation of District Property Historical (2018-2022) and ACTUAL TAX RATE</vt:lpstr>
      <vt:lpstr>Tentative Levy Request - 1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ESWOOD CCSD 269 TAX LEVY WORKBOOK  2022</dc:title>
  <dc:creator>James Hammack</dc:creator>
  <cp:lastModifiedBy>James Hammack</cp:lastModifiedBy>
  <cp:revision>1</cp:revision>
  <dcterms:created xsi:type="dcterms:W3CDTF">2022-10-11T19:07:59Z</dcterms:created>
  <dcterms:modified xsi:type="dcterms:W3CDTF">2022-10-13T16:47:50Z</dcterms:modified>
</cp:coreProperties>
</file>